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6" r:id="rId3"/>
    <p:sldId id="305" r:id="rId4"/>
    <p:sldId id="306" r:id="rId5"/>
    <p:sldId id="307" r:id="rId6"/>
    <p:sldId id="318" r:id="rId7"/>
    <p:sldId id="311" r:id="rId8"/>
    <p:sldId id="301" r:id="rId9"/>
    <p:sldId id="357" r:id="rId10"/>
    <p:sldId id="356" r:id="rId11"/>
    <p:sldId id="360" r:id="rId12"/>
    <p:sldId id="313" r:id="rId13"/>
    <p:sldId id="335" r:id="rId14"/>
    <p:sldId id="328" r:id="rId15"/>
    <p:sldId id="317" r:id="rId16"/>
    <p:sldId id="303" r:id="rId17"/>
  </p:sldIdLst>
  <p:sldSz cx="9144000" cy="5143500" type="screen16x9"/>
  <p:notesSz cx="6858000" cy="9144000"/>
  <p:embeddedFontLst>
    <p:embeddedFont>
      <p:font typeface="Google Sans" panose="020B0604020202020204" charset="0"/>
      <p:regular r:id="rId20"/>
      <p:bold r:id="rId21"/>
      <p:italic r:id="rId22"/>
      <p:boldItalic r:id="rId23"/>
    </p:embeddedFont>
    <p:embeddedFont>
      <p:font typeface="Google Sans Medium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ctave Antoni" initials="OA" lastIdx="2" clrIdx="0">
    <p:extLst>
      <p:ext uri="{19B8F6BF-5375-455C-9EA6-DF929625EA0E}">
        <p15:presenceInfo xmlns:p15="http://schemas.microsoft.com/office/powerpoint/2012/main" userId="ca96be18017120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B20B"/>
    <a:srgbClr val="794007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F6AF3F-0343-4A23-BE9C-02CC7B9B73EC}">
  <a:tblStyle styleId="{4BF6AF3F-0343-4A23-BE9C-02CC7B9B73EC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9F7B-54D6-413E-ACD6-0FCB2DC4F39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8837" autoAdjust="0"/>
  </p:normalViewPr>
  <p:slideViewPr>
    <p:cSldViewPr snapToGrid="0">
      <p:cViewPr varScale="1">
        <p:scale>
          <a:sx n="88" d="100"/>
          <a:sy n="88" d="100"/>
        </p:scale>
        <p:origin x="11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A3F669-CB38-1E9D-A617-45B9CB2F97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CE300-E0AD-F879-3F68-F6E61FA47F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26798-42F7-47D7-A507-2FC2D437BC88}" type="datetimeFigureOut">
              <a:rPr lang="fr-FR" smtClean="0"/>
              <a:t>18/12/2022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A3B09-99A5-3662-C523-AD76EADDBE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634CF-6D9B-79FA-CE34-9E16668015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E6F20-ECE5-4310-B368-57D0D8FF126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5525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ccbf6ac24_6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ccbf6ac24_6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41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4513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58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627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93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431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693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4" name="Google Shape;24;p3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2" name="Google Shape;32;p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78F1C4-14C1-26BA-C605-3A2BD077C7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2186918-A1DC-E00B-C1EC-EA086ED77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Yellow 700">
  <p:cSld name="CUSTOM_1_1_1_1_1_1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7F25DE-02B0-856E-C632-EF5A1651F3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2B81575-49B3-F1E0-17E9-DC50541FF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Green 900">
  <p:cSld name="CUSTOM_1_1_1_1_1_1_1_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09" name="Google Shape;209;p2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E0ADE0-EED5-A9A1-93DF-7A585C3BCB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469AE73-6DF7-9F64-0BED-33397A8CE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Dark Red 800">
  <p:cSld name="CUSTOM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215" name="Google Shape;215;p2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A80FE0-4195-CE5B-77B3-8DAB3E5D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78E416-2FBE-88A1-B114-DB7A2685A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Intro/Context Slide">
  <p:cSld name="Blank - Title_1_1_3_1_1">
    <p:bg>
      <p:bgPr>
        <a:solidFill>
          <a:srgbClr val="FBBC0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4FE080-56E5-FAF7-6CAF-51DEF6DA58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0FDC71F-8045-13FA-5746-CAA60D73A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header">
  <p:cSld name="Blank - Title_1_1_3_1_1_2">
    <p:bg>
      <p:bgPr>
        <a:noFill/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sz="1400" b="0" i="0" u="none" strike="noStrike" cap="non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773600" y="178350"/>
            <a:ext cx="156000" cy="137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p2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35" name="Google Shape;235;p2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0D09-7696-D205-3CDA-548540CEE4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BD5FC0F-9619-C8E0-D9DB-92D93BCB9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">
  <p:cSld name="TITLE_2_1_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6" name="Google Shape;246;p26"/>
          <p:cNvSpPr txBox="1">
            <a:spLocks noGrp="1"/>
          </p:cNvSpPr>
          <p:nvPr>
            <p:ph type="body" idx="1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8F1B1-F9C4-24D1-6863-85ACA69B3C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8059E3E-B262-82F2-7AD5-0D07806EE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Red">
  <p:cSld name="TITLE_2_3_3_2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111F79-536A-1295-B0E1-E2278754B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DC60B64-319B-2673-894F-0C9519F84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nal Slide 1">
  <p:cSld name="Blank - Title_1_1_3_1_1_1_1">
    <p:bg>
      <p:bgPr>
        <a:solidFill>
          <a:srgbClr val="FBBC04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4" name="Google Shape;364;p35"/>
          <p:cNvSpPr/>
          <p:nvPr/>
        </p:nvSpPr>
        <p:spPr>
          <a:xfrm>
            <a:off x="3556300" y="149286"/>
            <a:ext cx="236400" cy="20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sz="900" i="0" u="none" strike="noStrike" cap="non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3057DA5-CC4F-48B6-3D89-8E1A32950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6D0905E-9E51-4A58-4DFA-DB0764D0D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 1">
  <p:cSld name="CUSTOM_2_1_1"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ubTitle" idx="1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6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6"/>
          <p:cNvSpPr txBox="1">
            <a:spLocks noGrp="1"/>
          </p:cNvSpPr>
          <p:nvPr>
            <p:ph type="subTitle" idx="2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2D1ECD-915C-6135-22FC-4FE291F242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B41B6B3-D8DF-E6C2-62AF-E49E35DDE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Yellow 1">
  <p:cSld name="TITLE_2_1_2_1_1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7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37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7D86B8-6544-3592-1C29-F145B36579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63FFBE8-9943-C64A-C7F2-8B9BB1BD3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Blue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35" name="Google Shape;35;p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845A0-DFC3-BEC4-7548-2FFCAF661F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79B3D5-39C1-A84D-95C2-29DCBD2DD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0" name="Google Shape;400;p38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752167-9BB0-CCD0-6F8D-1A00664663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D9B57B9-0792-610C-AD73-E814C1F35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Green 1">
  <p:cSld name="TITLE_2_1_1_2_1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2" name="Google Shape;412;p3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32D2F2-67F1-0635-F3CA-EF3B70FF2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5D249D9-9599-4CE6-854F-B3F634DE2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 1">
  <p:cSld name="TITLE_2_1_1_1_1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6" name="Google Shape;426;p40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40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31173A-D133-A54B-9A3B-CAA618EA07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74F1805-D8E4-FA11-AC68-F6AD81EA66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 userDrawn="1">
  <p:cSld name="CUSTOM_2_1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C6B47-DD49-928C-FC69-AAC9D9A97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9B623C3-B906-9D0F-9B0E-6CC63454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FDFDA8-4B97-8648-D679-4BD366B207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9DA6EC4-932B-1557-FC08-DA019C9ED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asic Text - Blue">
  <p:cSld name="TITLE_2_3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530CF-5112-2D0E-9AB6-B21A426DBB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0580030-417D-2656-6CA7-9FE8CD22B2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Yellow">
  <p:cSld name="CUSTOM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90" name="Google Shape;90;p1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372D41-82C6-731A-4D3E-F5DFA2BC5F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F5F985B-9AC6-A427-B411-29BB698E3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Green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21" name="Google Shape;121;p1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94BD30-B457-D83E-0728-284856ABEB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93702D9-3409-697E-E982-BD035DD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- Core Red">
  <p:cSld name="CUSTOM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3600" b="0" i="0" u="none" strike="noStrike" cap="non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36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w="254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DA224C-87C4-5B22-6906-17F3E467D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AB84032-7F35-7E9B-E500-BDB6E941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Red">
  <p:cSld name="TITLE_2_1_1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/>
          <p:nvPr userDrawn="1"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 b="0" i="0" u="none" strike="noStrike" cap="non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689246-499C-C5D0-169F-C11B7F0D5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D474BB1-684C-F401-63DB-1142F8CDC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sz="900" b="0" i="0" u="none" strike="noStrike" cap="non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13AD9-201E-0385-6D46-8CA7B9F42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8EF2A4A-CD9F-ABE7-2224-7E31628F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334C5-4133-42AC-9B57-CFFA02D8BE36}" type="slidenum">
              <a:rPr lang="fr-FR" smtClean="0"/>
              <a:t>‹#›</a:t>
            </a:fld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9" r:id="rId7"/>
    <p:sldLayoutId id="2147483661" r:id="rId8"/>
    <p:sldLayoutId id="2147483665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7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.oc-static.com/upload/2019/10/24/15719060749143_image2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"/>
          <p:cNvSpPr/>
          <p:nvPr/>
        </p:nvSpPr>
        <p:spPr>
          <a:xfrm>
            <a:off x="485175" y="3846487"/>
            <a:ext cx="8310300" cy="90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Presented by: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Octave Antoni</a:t>
            </a:r>
          </a:p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Last Updated: 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November 5</a:t>
            </a:r>
            <a:r>
              <a:rPr lang="en" sz="1800" baseline="300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th</a:t>
            </a:r>
            <a:r>
              <a:rPr lang="en" sz="18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, 2022</a:t>
            </a:r>
            <a:endParaRPr sz="8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416848" y="1721842"/>
            <a:ext cx="8310300" cy="1385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C4043"/>
                </a:solidFill>
                <a:latin typeface="Google Sans Medium"/>
                <a:ea typeface="Roboto"/>
                <a:cs typeface="Roboto"/>
                <a:sym typeface="Google Sans Medium"/>
              </a:rPr>
              <a:t>Building an Image Segmentation Model for a CV System</a:t>
            </a:r>
            <a:endParaRPr sz="400" dirty="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522575" y="3505418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7"/>
          <p:cNvSpPr txBox="1"/>
          <p:nvPr/>
        </p:nvSpPr>
        <p:spPr>
          <a:xfrm>
            <a:off x="7814375" y="292125"/>
            <a:ext cx="1210200" cy="18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38934-CC4B-247D-5B82-15F3F9D4D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</a:t>
            </a:fld>
            <a:endParaRPr lang="fr-FR"/>
          </a:p>
        </p:txBody>
      </p:sp>
      <p:pic>
        <p:nvPicPr>
          <p:cNvPr id="2" name="Picture 2" descr="Logo Future vision transport">
            <a:hlinkClick r:id="rId3"/>
            <a:extLst>
              <a:ext uri="{FF2B5EF4-FFF2-40B4-BE49-F238E27FC236}">
                <a16:creationId xmlns:a16="http://schemas.microsoft.com/office/drawing/2014/main" id="{1658D792-E544-1A98-701C-CE6422C76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602" y="153163"/>
            <a:ext cx="3309445" cy="154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599" y="504913"/>
            <a:ext cx="4032000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MobileNetV2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Modified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between 4 MobileNetV2 layers and 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UNet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upsamplers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Different versions tested: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256x256 and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256x512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size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With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or without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data augmentation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JaccardLoss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Categ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.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CrossEntropy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Coeff: 0.885   Mean IOU : 0.573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Accuracy : 0.911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MobileNet</a:t>
            </a:r>
            <a:r>
              <a:rPr lang="en-US" b="1" dirty="0">
                <a:solidFill>
                  <a:schemeClr val="tx1"/>
                </a:solidFill>
              </a:rPr>
              <a:t> - </a:t>
            </a:r>
            <a:r>
              <a:rPr lang="en-US" b="1" dirty="0" err="1">
                <a:solidFill>
                  <a:schemeClr val="tx1"/>
                </a:solidFill>
              </a:rPr>
              <a:t>UNet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7D9511-E0BF-9E8B-7C30-0308700C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22" y="0"/>
            <a:ext cx="1901913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D68470-4DF6-1207-B557-AF35D397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835" y="0"/>
            <a:ext cx="3465165" cy="17981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2DE91-E46F-049E-12EA-79FD05077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817" y="1817206"/>
            <a:ext cx="1557201" cy="9421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0D00D-2025-0DE4-D2FE-F707F2AD33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75346" y="2781222"/>
            <a:ext cx="1976458" cy="1127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DDA5-47A4-70B1-F1D1-1356B429C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475346" y="3918569"/>
            <a:ext cx="1976458" cy="1225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6577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65600" y="504913"/>
            <a:ext cx="4665599" cy="463858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Encoder used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ResNet18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loaded with ImageNet weights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Decoder : base version of 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LinkNet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Automatic generation of model architecture with segmentation-models module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Final Dice Coeff: 0.909   Mean IOU : 0.732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Accuracy : 0.927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</a:rPr>
              <a:t>Best performance on all metrics : Comparable to state of the art models, with only 70% of training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1" y="172290"/>
            <a:ext cx="3864600" cy="43168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ResNet18 - </a:t>
            </a:r>
            <a:r>
              <a:rPr lang="en-US" b="1" dirty="0" err="1">
                <a:solidFill>
                  <a:schemeClr val="tx1"/>
                </a:solidFill>
              </a:rPr>
              <a:t>LinkNet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2DE91-E46F-049E-12EA-79FD0507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99971"/>
            <a:ext cx="2295546" cy="1388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70D00D-2025-0DE4-D2FE-F707F2AD33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1573" y="3638060"/>
            <a:ext cx="2409712" cy="1374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8DDA5-47A4-70B1-F1D1-1356B429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05326" y="2199971"/>
            <a:ext cx="2226619" cy="1378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0A67B-BD37-E4F1-3FF1-A57B25DDE8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11467"/>
            <a:ext cx="4572000" cy="2115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930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based Model Deployment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B4C382-1A89-9548-16C5-CE1E1543D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029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747624"/>
            <a:ext cx="4390551" cy="386942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Implementation on Flask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Deployment on Heroku </a:t>
            </a:r>
            <a:r>
              <a:rPr lang="en-US" sz="1400" dirty="0">
                <a:solidFill>
                  <a:schemeClr val="tx1"/>
                </a:solidFill>
              </a:rPr>
              <a:t>(premium dyno)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Limited by the size of the deployment, </a:t>
            </a:r>
            <a:r>
              <a:rPr lang="en-US" sz="1400" dirty="0">
                <a:solidFill>
                  <a:schemeClr val="tx1"/>
                </a:solidFill>
              </a:rPr>
              <a:t>necessity to host model weights on Amazon S3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Model has to be </a:t>
            </a:r>
            <a:r>
              <a:rPr lang="en-US" sz="1400" b="1" dirty="0">
                <a:solidFill>
                  <a:schemeClr val="tx1"/>
                </a:solidFill>
              </a:rPr>
              <a:t>recompiled at application launch</a:t>
            </a:r>
            <a:r>
              <a:rPr lang="en-US" sz="1400" dirty="0">
                <a:solidFill>
                  <a:schemeClr val="tx1"/>
                </a:solidFill>
              </a:rPr>
              <a:t> to reduce host size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</a:rPr>
              <a:t>Tested on “real” pictures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</a:rPr>
              <a:t>2 possibilities : 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one of the uploaded test image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Predict a user-uploaded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01" y="102492"/>
            <a:ext cx="3864600" cy="4143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Model Deployment on the cloud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5803B-76C2-F1E1-9CEF-779F5EA7B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13</a:t>
            </a:fld>
            <a:endParaRPr lang="fr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5EDB9BD-A872-0FBD-FE10-DB6D596A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59848" y="102492"/>
            <a:ext cx="4564715" cy="2152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F3D1CF-7CCE-F080-121F-24E3FD77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40411" y="2667127"/>
            <a:ext cx="2336236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B107ED1-7839-C4EE-2D42-A59679B947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98710" y="2667126"/>
            <a:ext cx="2226313" cy="1378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7889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0CC17A-179B-8679-79A3-6CB748312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068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117599" y="489502"/>
            <a:ext cx="8908802" cy="4164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During this project, an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has been developed based on images extracted from the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dataset.</a:t>
            </a: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The model developed so far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can be refined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before deployment in production</a:t>
            </a:r>
          </a:p>
          <a:p>
            <a:endParaRPr lang="en-US" sz="8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Recommendations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Use developed ResNet18 –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LinkNet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model as base for further work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high performance computes 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the number of training epochs.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Increase image size used in training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native resolution (1024x2048)</a:t>
            </a:r>
          </a:p>
          <a:p>
            <a:pPr marL="628650" lvl="1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Verify FPS of model to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assert compatibility with Computer Vision System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Perform fine-tuning of ResNet18 encoder by unfreezing top layers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41" y="38100"/>
            <a:ext cx="7797000" cy="414300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4B1E9-224A-074F-8B04-2FB171F95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0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B22C-92CF-2229-334A-A4476BAA1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B18C0D-902C-1BAA-44FE-C8CC4D67E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04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F24A-EB88-79D1-5D17-DD39597F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Table of contents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4CDB-A930-C137-DF22-D3377441CBBC}"/>
              </a:ext>
            </a:extLst>
          </p:cNvPr>
          <p:cNvSpPr txBox="1"/>
          <p:nvPr/>
        </p:nvSpPr>
        <p:spPr>
          <a:xfrm>
            <a:off x="673500" y="975928"/>
            <a:ext cx="779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data </a:t>
            </a:r>
            <a:r>
              <a:rPr lang="fr-FR" sz="2000" dirty="0" err="1">
                <a:latin typeface="Google Sans" panose="020B0604020202020204" charset="0"/>
              </a:rPr>
              <a:t>Processing</a:t>
            </a:r>
            <a:endParaRPr lang="fr-FR" sz="2000" dirty="0">
              <a:latin typeface="Google Sans" panose="020B0604020202020204" charset="0"/>
            </a:endParaRP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Image </a:t>
            </a:r>
            <a:r>
              <a:rPr lang="fr-FR" sz="2000" dirty="0" err="1">
                <a:latin typeface="Google Sans" panose="020B0604020202020204" charset="0"/>
              </a:rPr>
              <a:t>Segmention</a:t>
            </a: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 err="1">
                <a:latin typeface="Google Sans" panose="020B0604020202020204" charset="0"/>
              </a:rPr>
              <a:t>Deploying</a:t>
            </a:r>
            <a:r>
              <a:rPr lang="fr-FR" sz="2000" dirty="0">
                <a:latin typeface="Google Sans" panose="020B0604020202020204" charset="0"/>
              </a:rPr>
              <a:t> the model</a:t>
            </a:r>
          </a:p>
          <a:p>
            <a:endParaRPr lang="fr-FR" sz="2000" dirty="0">
              <a:latin typeface="Google Sans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000" dirty="0">
                <a:latin typeface="Google Sans" panose="020B060402020202020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6DF52-8E19-7044-47B4-9E87E48D8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133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253391" y="382537"/>
            <a:ext cx="8637217" cy="46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7145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Main goal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Create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an Image Segmentation Model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that will be used in a Computer Vision System used by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Self-Driving Vehicle.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Use of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Segmentation of images by Category</a:t>
            </a: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Key points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Implementation of the model in the </a:t>
            </a:r>
            <a:r>
              <a:rPr lang="en-US" sz="1600" b="1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framework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Deployment of an API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and of a visualization application on Flask/Heroku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Redaction of a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technical note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to delve deeper into technical details</a:t>
            </a: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buNone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D1FF3-9CA2-2952-224E-745249DC3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27936-7DC4-1625-15D7-6DCEB7D2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11685-DD57-81DB-1ABA-6EF133805F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058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41" y="-51071"/>
            <a:ext cx="3864600" cy="414300"/>
          </a:xfrm>
        </p:spPr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160545" y="261484"/>
            <a:ext cx="4788385" cy="4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dataset: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5000 labelled photos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Fixed 1024*2048 size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Downloading from the source requires .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edu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email </a:t>
            </a: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adress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Invalid test masks  3475 valid photos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4 types of mask data: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Colored masks using custom RGB scale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labelled with 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instance ID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of certain type of objects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Semantic Labelled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masks  Used for the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tx1"/>
                </a:solidFill>
                <a:sym typeface="Wingdings" panose="05000000000000000000" pitchFamily="2" charset="2"/>
              </a:rPr>
              <a:t>Json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 file with segment and instance coordinates</a:t>
            </a: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628650" lvl="1" indent="0">
              <a:buNone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60FF8A-229C-CDE3-B9D8-A2455384F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5</a:t>
            </a:fld>
            <a:endParaRPr lang="fr-F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A6E52A-2EDA-71F2-18A2-684880E2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73879" y="34323"/>
            <a:ext cx="3309303" cy="16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B8433-E75F-4276-83F1-61C430455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930" y="3420486"/>
            <a:ext cx="3304252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244314-2CE6-D267-6016-854CE718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78931" y="1728667"/>
            <a:ext cx="3304251" cy="16521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F418FD-072D-2877-163A-61D536B0D2C6}"/>
              </a:ext>
            </a:extLst>
          </p:cNvPr>
          <p:cNvSpPr txBox="1"/>
          <p:nvPr/>
        </p:nvSpPr>
        <p:spPr>
          <a:xfrm>
            <a:off x="4627840" y="274742"/>
            <a:ext cx="861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/>
              <a:t>Colored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208406-99FD-9AFE-497F-D3191552095E}"/>
              </a:ext>
            </a:extLst>
          </p:cNvPr>
          <p:cNvSpPr txBox="1"/>
          <p:nvPr/>
        </p:nvSpPr>
        <p:spPr>
          <a:xfrm>
            <a:off x="4499599" y="2142632"/>
            <a:ext cx="11176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Instance Id</a:t>
            </a:r>
          </a:p>
          <a:p>
            <a:pPr algn="ctr"/>
            <a:r>
              <a:rPr lang="fr-FR" b="1" dirty="0" err="1"/>
              <a:t>Labelled</a:t>
            </a:r>
            <a:r>
              <a:rPr lang="fr-FR" b="1" dirty="0"/>
              <a:t> </a:t>
            </a:r>
          </a:p>
          <a:p>
            <a:pPr algn="ctr"/>
            <a:r>
              <a:rPr lang="fr-FR" b="1" dirty="0"/>
              <a:t>Mask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3AD56-5A1A-DB88-AFA7-E7E566F7AFA7}"/>
              </a:ext>
            </a:extLst>
          </p:cNvPr>
          <p:cNvSpPr txBox="1"/>
          <p:nvPr/>
        </p:nvSpPr>
        <p:spPr>
          <a:xfrm>
            <a:off x="4582767" y="3948939"/>
            <a:ext cx="9092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/>
              <a:t>Class Id</a:t>
            </a:r>
          </a:p>
          <a:p>
            <a:pPr algn="ctr"/>
            <a:r>
              <a:rPr lang="fr-FR" b="1" dirty="0" err="1"/>
              <a:t>Labelled</a:t>
            </a:r>
            <a:endParaRPr lang="fr-FR" b="1" dirty="0"/>
          </a:p>
          <a:p>
            <a:pPr algn="ctr"/>
            <a:r>
              <a:rPr lang="fr-FR" b="1" dirty="0"/>
              <a:t>Mask</a:t>
            </a:r>
          </a:p>
        </p:txBody>
      </p:sp>
    </p:spTree>
    <p:extLst>
      <p:ext uri="{BB962C8B-B14F-4D97-AF65-F5344CB8AC3E}">
        <p14:creationId xmlns:p14="http://schemas.microsoft.com/office/powerpoint/2010/main" val="362797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BD9D12A-4A34-D84C-1CC5-A6AFEC94CCCC}"/>
              </a:ext>
            </a:extLst>
          </p:cNvPr>
          <p:cNvCxnSpPr>
            <a:cxnSpLocks/>
            <a:stCxn id="2" idx="2"/>
            <a:endCxn id="48" idx="0"/>
          </p:cNvCxnSpPr>
          <p:nvPr/>
        </p:nvCxnSpPr>
        <p:spPr>
          <a:xfrm>
            <a:off x="6784034" y="517360"/>
            <a:ext cx="12766" cy="28817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83F98F5-674A-BD71-89AA-2F965CC7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02" y="123433"/>
            <a:ext cx="3864600" cy="414300"/>
          </a:xfrm>
        </p:spPr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213793F-2F90-FD31-880A-E4EEBE5A25A9}"/>
              </a:ext>
            </a:extLst>
          </p:cNvPr>
          <p:cNvSpPr txBox="1">
            <a:spLocks/>
          </p:cNvSpPr>
          <p:nvPr/>
        </p:nvSpPr>
        <p:spPr>
          <a:xfrm>
            <a:off x="-76782" y="739306"/>
            <a:ext cx="4643216" cy="4181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Reduction of shape </a:t>
            </a:r>
            <a:r>
              <a:rPr lang="en-US" sz="1600" dirty="0">
                <a:solidFill>
                  <a:schemeClr val="tx1"/>
                </a:solidFill>
              </a:rPr>
              <a:t>to 256x256 </a:t>
            </a:r>
            <a:r>
              <a:rPr lang="en-US" sz="1600" dirty="0">
                <a:solidFill>
                  <a:schemeClr val="tx1"/>
                </a:solidFill>
                <a:sym typeface="Wingdings" panose="05000000000000000000" pitchFamily="2" charset="2"/>
              </a:rPr>
              <a:t> 256x512 (preservation of aspect ratio)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Image Normalization </a:t>
            </a:r>
            <a:r>
              <a:rPr lang="en-US" sz="1600" dirty="0">
                <a:solidFill>
                  <a:schemeClr val="tx1"/>
                </a:solidFill>
              </a:rPr>
              <a:t>with encoder preprocessing function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One-hot encoding mask </a:t>
            </a:r>
            <a:r>
              <a:rPr lang="en-US" sz="1600" dirty="0">
                <a:solidFill>
                  <a:schemeClr val="tx1"/>
                </a:solidFill>
              </a:rPr>
              <a:t>labels (converting 1024x2048 masks to 1024x2048x3 arrays)</a:t>
            </a:r>
            <a:endParaRPr lang="en-US" sz="1600" b="1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</a:rPr>
              <a:t>Testing of different data augmentation techniques: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No data augmentation applied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</a:rPr>
              <a:t>Data augmentation within pipeline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</a:rPr>
              <a:t>Using </a:t>
            </a:r>
            <a:r>
              <a:rPr lang="en-US" sz="1600" b="1" dirty="0" err="1">
                <a:solidFill>
                  <a:schemeClr val="tx1"/>
                </a:solidFill>
              </a:rPr>
              <a:t>Albumentations</a:t>
            </a:r>
            <a:r>
              <a:rPr lang="en-US" sz="1600" b="1" dirty="0">
                <a:solidFill>
                  <a:schemeClr val="tx1"/>
                </a:solidFill>
              </a:rPr>
              <a:t> to create additional augmented samples </a:t>
            </a:r>
          </a:p>
          <a:p>
            <a:pPr marL="628650" lvl="1" indent="0">
              <a:lnSpc>
                <a:spcPct val="100000"/>
              </a:lnSpc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628650" lvl="1" indent="0">
              <a:lnSpc>
                <a:spcPct val="100000"/>
              </a:lnSpc>
              <a:buNone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 3 times the number of initial samples</a:t>
            </a:r>
            <a:endParaRPr lang="en-US" sz="1600" b="1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171450" indent="0">
              <a:lnSpc>
                <a:spcPct val="100000"/>
              </a:lnSpc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36F69-8C9C-6C7B-C771-040FCC0BB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</p:spPr>
        <p:txBody>
          <a:bodyPr/>
          <a:lstStyle/>
          <a:p>
            <a:fld id="{0AB334C5-4133-42AC-9B57-CFFA02D8BE36}" type="slidenum">
              <a:rPr lang="fr-FR" smtClean="0"/>
              <a:t>6</a:t>
            </a:fld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DB0014-BDDA-ED2A-A950-01ECACD2FFE2}"/>
              </a:ext>
            </a:extLst>
          </p:cNvPr>
          <p:cNvSpPr/>
          <p:nvPr/>
        </p:nvSpPr>
        <p:spPr>
          <a:xfrm>
            <a:off x="6056834" y="10696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72CCC2-B7E6-1B72-9C97-6C48C43AE12E}"/>
              </a:ext>
            </a:extLst>
          </p:cNvPr>
          <p:cNvSpPr/>
          <p:nvPr/>
        </p:nvSpPr>
        <p:spPr>
          <a:xfrm>
            <a:off x="4602434" y="660106"/>
            <a:ext cx="14544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Horizontally</a:t>
            </a:r>
            <a:r>
              <a:rPr lang="fr-FR" dirty="0"/>
              <a:t> </a:t>
            </a:r>
            <a:r>
              <a:rPr lang="fr-FR" dirty="0" err="1"/>
              <a:t>Flipped</a:t>
            </a:r>
            <a:r>
              <a:rPr lang="fr-FR" dirty="0"/>
              <a:t>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E73B51-8620-17DC-2592-8713E336D627}"/>
              </a:ext>
            </a:extLst>
          </p:cNvPr>
          <p:cNvSpPr/>
          <p:nvPr/>
        </p:nvSpPr>
        <p:spPr>
          <a:xfrm>
            <a:off x="7511234" y="700853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65B62D-A615-B659-6606-3B4932B653A6}"/>
              </a:ext>
            </a:extLst>
          </p:cNvPr>
          <p:cNvSpPr/>
          <p:nvPr/>
        </p:nvSpPr>
        <p:spPr>
          <a:xfrm>
            <a:off x="5731200" y="1263119"/>
            <a:ext cx="21312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Rotation (max 30°, p=0.5)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72BAA2-8C68-5473-416C-D8BF1F455100}"/>
              </a:ext>
            </a:extLst>
          </p:cNvPr>
          <p:cNvSpPr/>
          <p:nvPr/>
        </p:nvSpPr>
        <p:spPr>
          <a:xfrm>
            <a:off x="5731200" y="1866132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Brightness</a:t>
            </a:r>
            <a:r>
              <a:rPr lang="fr-FR" dirty="0"/>
              <a:t> OR </a:t>
            </a:r>
            <a:r>
              <a:rPr lang="fr-FR" dirty="0" err="1"/>
              <a:t>Contrast</a:t>
            </a:r>
            <a:r>
              <a:rPr lang="fr-FR" dirty="0"/>
              <a:t> (p=0.7)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E6B7F1-873C-77AD-A506-222E53887683}"/>
              </a:ext>
            </a:extLst>
          </p:cNvPr>
          <p:cNvSpPr/>
          <p:nvPr/>
        </p:nvSpPr>
        <p:spPr>
          <a:xfrm>
            <a:off x="5761200" y="2478877"/>
            <a:ext cx="2073600" cy="4918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Elastic</a:t>
            </a:r>
            <a:r>
              <a:rPr lang="fr-FR" dirty="0"/>
              <a:t> </a:t>
            </a:r>
            <a:r>
              <a:rPr lang="fr-FR" dirty="0" err="1"/>
              <a:t>Transform</a:t>
            </a:r>
            <a:r>
              <a:rPr lang="fr-FR" dirty="0"/>
              <a:t> OR </a:t>
            </a:r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Distortion</a:t>
            </a:r>
            <a:r>
              <a:rPr lang="fr-FR" dirty="0"/>
              <a:t> (p=0.5)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DC7E0B1-DF4D-C6B0-0098-11CCBFF9522F}"/>
              </a:ext>
            </a:extLst>
          </p:cNvPr>
          <p:cNvCxnSpPr>
            <a:stCxn id="2" idx="3"/>
            <a:endCxn id="6" idx="0"/>
          </p:cNvCxnSpPr>
          <p:nvPr/>
        </p:nvCxnSpPr>
        <p:spPr>
          <a:xfrm>
            <a:off x="7511234" y="312160"/>
            <a:ext cx="727200" cy="38869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5EEB0DA-8C9E-C39F-5FF2-402C08CF0F6A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5329634" y="312160"/>
            <a:ext cx="727200" cy="34794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CADACA-125F-FA81-22F6-C92684008F7C}"/>
              </a:ext>
            </a:extLst>
          </p:cNvPr>
          <p:cNvSpPr txBox="1"/>
          <p:nvPr/>
        </p:nvSpPr>
        <p:spPr>
          <a:xfrm>
            <a:off x="7697459" y="39509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0FA7C8-B434-83EE-796B-C917210008B3}"/>
              </a:ext>
            </a:extLst>
          </p:cNvPr>
          <p:cNvSpPr txBox="1"/>
          <p:nvPr/>
        </p:nvSpPr>
        <p:spPr>
          <a:xfrm>
            <a:off x="5322656" y="36347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Copy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B1C1F5C-74A1-D392-4884-4B6279BDB9FC}"/>
              </a:ext>
            </a:extLst>
          </p:cNvPr>
          <p:cNvCxnSpPr>
            <a:cxnSpLocks/>
            <a:stCxn id="6" idx="2"/>
            <a:endCxn id="10" idx="3"/>
          </p:cNvCxnSpPr>
          <p:nvPr/>
        </p:nvCxnSpPr>
        <p:spPr>
          <a:xfrm rot="5400000">
            <a:off x="7851511" y="1122142"/>
            <a:ext cx="397813" cy="37603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BC64C36-845C-01B8-6248-DAF4E60732D8}"/>
              </a:ext>
            </a:extLst>
          </p:cNvPr>
          <p:cNvCxnSpPr>
            <a:cxnSpLocks/>
            <a:stCxn id="10" idx="3"/>
            <a:endCxn id="12" idx="3"/>
          </p:cNvCxnSpPr>
          <p:nvPr/>
        </p:nvCxnSpPr>
        <p:spPr>
          <a:xfrm flipH="1">
            <a:off x="7804800" y="1509066"/>
            <a:ext cx="57600" cy="603013"/>
          </a:xfrm>
          <a:prstGeom prst="bentConnector3">
            <a:avLst>
              <a:gd name="adj1" fmla="val -6468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CF79987-B83D-DBEB-C204-9A8B22062314}"/>
              </a:ext>
            </a:extLst>
          </p:cNvPr>
          <p:cNvCxnSpPr>
            <a:cxnSpLocks/>
            <a:stCxn id="12" idx="3"/>
            <a:endCxn id="13" idx="3"/>
          </p:cNvCxnSpPr>
          <p:nvPr/>
        </p:nvCxnSpPr>
        <p:spPr>
          <a:xfrm>
            <a:off x="7804800" y="2112079"/>
            <a:ext cx="30000" cy="612745"/>
          </a:xfrm>
          <a:prstGeom prst="bentConnector3">
            <a:avLst>
              <a:gd name="adj1" fmla="val 14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A4FECB5-4735-F995-1AA5-3EE834FE59A8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 rot="16200000" flipH="1">
            <a:off x="5351884" y="1129750"/>
            <a:ext cx="357066" cy="40156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5E3B607-6EA8-15C9-8272-400AAAE021D7}"/>
              </a:ext>
            </a:extLst>
          </p:cNvPr>
          <p:cNvCxnSpPr>
            <a:cxnSpLocks/>
            <a:stCxn id="10" idx="1"/>
            <a:endCxn id="12" idx="1"/>
          </p:cNvCxnSpPr>
          <p:nvPr/>
        </p:nvCxnSpPr>
        <p:spPr>
          <a:xfrm rot="10800000" flipV="1">
            <a:off x="5731200" y="1509065"/>
            <a:ext cx="12700" cy="603013"/>
          </a:xfrm>
          <a:prstGeom prst="bentConnector3">
            <a:avLst>
              <a:gd name="adj1" fmla="val 32740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F647CCA7-171D-166A-C7AD-A246D8298840}"/>
              </a:ext>
            </a:extLst>
          </p:cNvPr>
          <p:cNvCxnSpPr>
            <a:cxnSpLocks/>
            <a:stCxn id="12" idx="1"/>
            <a:endCxn id="13" idx="1"/>
          </p:cNvCxnSpPr>
          <p:nvPr/>
        </p:nvCxnSpPr>
        <p:spPr>
          <a:xfrm rot="10800000" flipH="1" flipV="1">
            <a:off x="5731200" y="2112078"/>
            <a:ext cx="30000" cy="612745"/>
          </a:xfrm>
          <a:prstGeom prst="bentConnector3">
            <a:avLst>
              <a:gd name="adj1" fmla="val -1338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6C342EB-D8E0-F5DC-AACB-EA6CCC7B2A72}"/>
              </a:ext>
            </a:extLst>
          </p:cNvPr>
          <p:cNvSpPr/>
          <p:nvPr/>
        </p:nvSpPr>
        <p:spPr>
          <a:xfrm>
            <a:off x="6069600" y="3399100"/>
            <a:ext cx="1454400" cy="410400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Base Image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4CB5FC7-F69C-4341-0FC5-A6023A88B5F3}"/>
              </a:ext>
            </a:extLst>
          </p:cNvPr>
          <p:cNvSpPr/>
          <p:nvPr/>
        </p:nvSpPr>
        <p:spPr>
          <a:xfrm>
            <a:off x="4607480" y="3158069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C8D19D-3BF5-ABB0-2D74-1D0D629568C4}"/>
              </a:ext>
            </a:extLst>
          </p:cNvPr>
          <p:cNvSpPr/>
          <p:nvPr/>
        </p:nvSpPr>
        <p:spPr>
          <a:xfrm>
            <a:off x="7681309" y="3191675"/>
            <a:ext cx="1238399" cy="819194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Unflipped</a:t>
            </a:r>
            <a:r>
              <a:rPr lang="fr-FR" dirty="0"/>
              <a:t> </a:t>
            </a:r>
            <a:r>
              <a:rPr lang="fr-FR" dirty="0" err="1"/>
              <a:t>Augmented</a:t>
            </a:r>
            <a:r>
              <a:rPr lang="fr-FR" dirty="0"/>
              <a:t> Image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A106C3B-32F2-1400-779B-F04807F1A0D3}"/>
              </a:ext>
            </a:extLst>
          </p:cNvPr>
          <p:cNvCxnSpPr>
            <a:cxnSpLocks/>
            <a:stCxn id="13" idx="3"/>
            <a:endCxn id="53" idx="0"/>
          </p:cNvCxnSpPr>
          <p:nvPr/>
        </p:nvCxnSpPr>
        <p:spPr>
          <a:xfrm>
            <a:off x="7834800" y="2724824"/>
            <a:ext cx="465709" cy="46685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6A9B22D-AF86-984D-C004-15E6DAC3D4B9}"/>
              </a:ext>
            </a:extLst>
          </p:cNvPr>
          <p:cNvCxnSpPr>
            <a:cxnSpLocks/>
            <a:stCxn id="13" idx="1"/>
            <a:endCxn id="52" idx="0"/>
          </p:cNvCxnSpPr>
          <p:nvPr/>
        </p:nvCxnSpPr>
        <p:spPr>
          <a:xfrm rot="10800000" flipV="1">
            <a:off x="5226680" y="2724823"/>
            <a:ext cx="534520" cy="4332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439FD263-9358-EEC1-FB71-BEDF2EEB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62" y="4038598"/>
            <a:ext cx="2150944" cy="10754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C78BCB-32F3-F952-8610-5F51DB32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39E0A-D26A-2F50-8795-2096360306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90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455" y="812671"/>
            <a:ext cx="4324235" cy="382055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Semantic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Image Segmentation </a:t>
            </a: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Use of Convolutional Neural Networks (CNN) 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Performance Metrics :  Dice Coefficient – Intersection over Union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IoU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) – Mean One-Hot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Other metric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shape of the predicted masks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Optimizer : Adam – Adam Weighted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AdamW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Loss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: Cross-Entropy – Dice Loss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Use of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skip connections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to prevent the loss of low-level information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Transfer learning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for encoder necessary  reduce computation time </a:t>
            </a: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Image Segmentation principles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8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57"/>
            <a:ext cx="4572000" cy="21730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5BE0A28-7B15-0BAA-4308-ABEE02959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032" y="2467407"/>
            <a:ext cx="3745936" cy="253877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08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10F1B-947A-3609-E34C-6D6EF6D3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0400" y="1059675"/>
            <a:ext cx="4622399" cy="382055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Study of research paper :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Real-Time Semantic Image Segmentation with Deep Learning for Autonomous Driving : A Survey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Best performance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Cityscrapes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dataset : 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SQ (</a:t>
            </a:r>
            <a:r>
              <a:rPr lang="en-US" sz="1400" b="1" dirty="0" err="1">
                <a:solidFill>
                  <a:schemeClr val="tx1"/>
                </a:solidFill>
                <a:sym typeface="Wingdings" panose="05000000000000000000" pitchFamily="2" charset="2"/>
              </a:rPr>
              <a:t>SqueezeNet</a:t>
            </a: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 encoder)</a:t>
            </a:r>
          </a:p>
          <a:p>
            <a:pPr>
              <a:lnSpc>
                <a:spcPct val="200000"/>
              </a:lnSpc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Fastest model : STDC1-50 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(STDC backbone)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2 main problems with state of the art models: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Models not implemented in </a:t>
            </a:r>
            <a:r>
              <a:rPr lang="en-US" sz="1400" dirty="0" err="1">
                <a:solidFill>
                  <a:schemeClr val="tx1"/>
                </a:solidFill>
                <a:sym typeface="Wingdings" panose="05000000000000000000" pitchFamily="2" charset="2"/>
              </a:rPr>
              <a:t>Keras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 / TF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Training requires high computational power</a:t>
            </a: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150000"/>
              </a:lnSpc>
              <a:buNone/>
            </a:pPr>
            <a:endParaRPr lang="en-US" sz="14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171450" indent="0">
              <a:lnSpc>
                <a:spcPct val="200000"/>
              </a:lnSpc>
              <a:buNone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2F525-530E-A285-102A-0D4820D7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73" y="131509"/>
            <a:ext cx="3864600" cy="86336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State of the Art Semantic Segmentation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80FB77-03B7-0084-187F-1F1F497DB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AB334C5-4133-42AC-9B57-CFFA02D8BE36}" type="slidenum">
              <a:rPr lang="fr-FR" smtClean="0"/>
              <a:t>9</a:t>
            </a:fld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AD0B40-CC21-BCFC-EF76-CE504F462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572000" y="42837"/>
            <a:ext cx="4572000" cy="229884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90F76A-893E-3835-1391-A997B79D1D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9" t="5099" r="3394" b="1884"/>
          <a:stretch/>
        </p:blipFill>
        <p:spPr>
          <a:xfrm>
            <a:off x="4571999" y="2406479"/>
            <a:ext cx="4572001" cy="2520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B8046293-BB6F-E3EF-0F4F-F3B824B82D67}"/>
              </a:ext>
            </a:extLst>
          </p:cNvPr>
          <p:cNvSpPr/>
          <p:nvPr/>
        </p:nvSpPr>
        <p:spPr>
          <a:xfrm>
            <a:off x="5313600" y="2362950"/>
            <a:ext cx="194400" cy="208800"/>
          </a:xfrm>
          <a:prstGeom prst="star5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7B1BE3-0C8E-E9B0-EC64-2BE70EE001EC}"/>
              </a:ext>
            </a:extLst>
          </p:cNvPr>
          <p:cNvSpPr txBox="1"/>
          <p:nvPr/>
        </p:nvSpPr>
        <p:spPr>
          <a:xfrm>
            <a:off x="4921361" y="2310630"/>
            <a:ext cx="444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SQ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A3AFA1-1ADF-3A30-9561-704EBA096BFE}"/>
              </a:ext>
            </a:extLst>
          </p:cNvPr>
          <p:cNvCxnSpPr>
            <a:cxnSpLocks/>
          </p:cNvCxnSpPr>
          <p:nvPr/>
        </p:nvCxnSpPr>
        <p:spPr>
          <a:xfrm>
            <a:off x="5184000" y="3211200"/>
            <a:ext cx="3844800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DC467-8E49-7EAD-8837-CA11525733AF}"/>
              </a:ext>
            </a:extLst>
          </p:cNvPr>
          <p:cNvSpPr txBox="1"/>
          <p:nvPr/>
        </p:nvSpPr>
        <p:spPr>
          <a:xfrm>
            <a:off x="6857999" y="2969953"/>
            <a:ext cx="23535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FF0000"/>
                </a:solidFill>
              </a:rPr>
              <a:t>Performance </a:t>
            </a:r>
            <a:r>
              <a:rPr lang="fr-FR" sz="1050" dirty="0" err="1">
                <a:solidFill>
                  <a:srgbClr val="FF0000"/>
                </a:solidFill>
              </a:rPr>
              <a:t>reached</a:t>
            </a:r>
            <a:r>
              <a:rPr lang="fr-FR" sz="1050" dirty="0">
                <a:solidFill>
                  <a:srgbClr val="FF0000"/>
                </a:solidFill>
              </a:rPr>
              <a:t> by final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BCDEF6-CF2C-A850-1ACF-1BEFA1598B33}"/>
              </a:ext>
            </a:extLst>
          </p:cNvPr>
          <p:cNvSpPr txBox="1"/>
          <p:nvPr/>
        </p:nvSpPr>
        <p:spPr>
          <a:xfrm>
            <a:off x="4610020" y="308039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>
                <a:solidFill>
                  <a:srgbClr val="FF0000"/>
                </a:solidFill>
              </a:rPr>
              <a:t>73.5</a:t>
            </a:r>
          </a:p>
        </p:txBody>
      </p:sp>
    </p:spTree>
    <p:extLst>
      <p:ext uri="{BB962C8B-B14F-4D97-AF65-F5344CB8AC3E}">
        <p14:creationId xmlns:p14="http://schemas.microsoft.com/office/powerpoint/2010/main" val="931853778"/>
      </p:ext>
    </p:extLst>
  </p:cSld>
  <p:clrMapOvr>
    <a:masterClrMapping/>
  </p:clrMapOvr>
</p:sld>
</file>

<file path=ppt/theme/theme1.xml><?xml version="1.0" encoding="utf-8"?>
<a:theme xmlns:a="http://schemas.openxmlformats.org/drawingml/2006/main" name="Google GBO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6430</TotalTime>
  <Words>731</Words>
  <Application>Microsoft Office PowerPoint</Application>
  <PresentationFormat>On-screen Show (16:9)</PresentationFormat>
  <Paragraphs>156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Google Sans</vt:lpstr>
      <vt:lpstr>Google Sans Medium</vt:lpstr>
      <vt:lpstr>Roboto</vt:lpstr>
      <vt:lpstr>Helvetica Neue Light</vt:lpstr>
      <vt:lpstr>Arial</vt:lpstr>
      <vt:lpstr>Wingdings</vt:lpstr>
      <vt:lpstr>Google GBO Template</vt:lpstr>
      <vt:lpstr>PowerPoint Presentation</vt:lpstr>
      <vt:lpstr>Table of contents</vt:lpstr>
      <vt:lpstr>Introduction</vt:lpstr>
      <vt:lpstr>Image Data Processing</vt:lpstr>
      <vt:lpstr>Dataset</vt:lpstr>
      <vt:lpstr>Image Data Preprocessing</vt:lpstr>
      <vt:lpstr>Deep Learning Image Segmentation</vt:lpstr>
      <vt:lpstr>Image Segmentation principles</vt:lpstr>
      <vt:lpstr>State of the Art Semantic Segmentation</vt:lpstr>
      <vt:lpstr>MobileNet - UNet</vt:lpstr>
      <vt:lpstr>ResNet18 - LinkNet</vt:lpstr>
      <vt:lpstr>Cloud based Model Deployment</vt:lpstr>
      <vt:lpstr>Model Deployment on the cloud</vt:lpstr>
      <vt:lpstr>Conclusion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Octave Antoni</dc:creator>
  <cp:lastModifiedBy>Octave Antoni</cp:lastModifiedBy>
  <cp:revision>95</cp:revision>
  <dcterms:modified xsi:type="dcterms:W3CDTF">2022-12-18T18:41:00Z</dcterms:modified>
</cp:coreProperties>
</file>